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ACE6"/>
    <a:srgbClr val="3D8861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30" d="100"/>
          <a:sy n="130" d="100"/>
        </p:scale>
        <p:origin x="204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6" d="100"/>
        <a:sy n="9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EB9F7-96B7-4B53-88E5-F487D972D74D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074AE-008C-4643-A591-08E4A27E98E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5992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B953A-63F3-2010-70D4-05D705F57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>
            <a:extLst>
              <a:ext uri="{FF2B5EF4-FFF2-40B4-BE49-F238E27FC236}">
                <a16:creationId xmlns:a16="http://schemas.microsoft.com/office/drawing/2014/main" id="{6C843014-239F-718D-5B04-FB18675B7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>
            <a:extLst>
              <a:ext uri="{FF2B5EF4-FFF2-40B4-BE49-F238E27FC236}">
                <a16:creationId xmlns:a16="http://schemas.microsoft.com/office/drawing/2014/main" id="{8815185C-CBFD-08F5-89BE-E1DBD2CE7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D2FA57C1-6382-C53E-B001-0EF52B5F6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CC0E3-A091-4CB8-937B-6A6A5D956241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4133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014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095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39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229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509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937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800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6968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705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1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858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3E417-3C22-49E4-8B95-89E52830A09A}" type="datetimeFigureOut">
              <a:rPr lang="th-TH" smtClean="0"/>
              <a:t>20/03/69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254F4-CBDD-4C93-8A2A-DF62C4C12E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422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5" Type="http://schemas.microsoft.com/office/2007/relationships/hdphoto" Target="../media/hdphoto5.wdp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8B1D3-7C98-EDC1-932B-8CAF54C14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A93D5C72-8F68-9280-02DF-27F54417E5E1}"/>
              </a:ext>
            </a:extLst>
          </p:cNvPr>
          <p:cNvSpPr/>
          <p:nvPr/>
        </p:nvSpPr>
        <p:spPr>
          <a:xfrm>
            <a:off x="189" y="83345"/>
            <a:ext cx="6870885" cy="9906000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D66E1F1B-CE0F-F3B8-0F07-7934A28B9CF9}"/>
              </a:ext>
            </a:extLst>
          </p:cNvPr>
          <p:cNvSpPr/>
          <p:nvPr/>
        </p:nvSpPr>
        <p:spPr>
          <a:xfrm rot="10800000">
            <a:off x="196338" y="124899"/>
            <a:ext cx="6662788" cy="1768023"/>
          </a:xfrm>
          <a:custGeom>
            <a:avLst/>
            <a:gdLst>
              <a:gd name="connsiteX0" fmla="*/ 0 w 6858000"/>
              <a:gd name="connsiteY0" fmla="*/ 0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0 w 6858000"/>
              <a:gd name="connsiteY4" fmla="*/ 0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224248 h 2867986"/>
              <a:gd name="connsiteX1" fmla="*/ 6858000 w 6858000"/>
              <a:gd name="connsiteY1" fmla="*/ 41834 h 2867986"/>
              <a:gd name="connsiteX2" fmla="*/ 6858000 w 6858000"/>
              <a:gd name="connsiteY2" fmla="*/ 2867986 h 2867986"/>
              <a:gd name="connsiteX3" fmla="*/ 0 w 6858000"/>
              <a:gd name="connsiteY3" fmla="*/ 2867986 h 2867986"/>
              <a:gd name="connsiteX4" fmla="*/ 31531 w 6858000"/>
              <a:gd name="connsiteY4" fmla="*/ 1224248 h 2867986"/>
              <a:gd name="connsiteX0" fmla="*/ 31531 w 6858000"/>
              <a:gd name="connsiteY0" fmla="*/ 1227504 h 2871242"/>
              <a:gd name="connsiteX1" fmla="*/ 6858000 w 6858000"/>
              <a:gd name="connsiteY1" fmla="*/ 45090 h 2871242"/>
              <a:gd name="connsiteX2" fmla="*/ 6858000 w 6858000"/>
              <a:gd name="connsiteY2" fmla="*/ 2871242 h 2871242"/>
              <a:gd name="connsiteX3" fmla="*/ 0 w 6858000"/>
              <a:gd name="connsiteY3" fmla="*/ 2871242 h 2871242"/>
              <a:gd name="connsiteX4" fmla="*/ 31531 w 6858000"/>
              <a:gd name="connsiteY4" fmla="*/ 1227504 h 2871242"/>
              <a:gd name="connsiteX0" fmla="*/ 0 w 6873765"/>
              <a:gd name="connsiteY0" fmla="*/ 1205213 h 2871680"/>
              <a:gd name="connsiteX1" fmla="*/ 6873765 w 6873765"/>
              <a:gd name="connsiteY1" fmla="*/ 45528 h 2871680"/>
              <a:gd name="connsiteX2" fmla="*/ 6873765 w 6873765"/>
              <a:gd name="connsiteY2" fmla="*/ 2871680 h 2871680"/>
              <a:gd name="connsiteX3" fmla="*/ 15765 w 6873765"/>
              <a:gd name="connsiteY3" fmla="*/ 2871680 h 2871680"/>
              <a:gd name="connsiteX4" fmla="*/ 0 w 6873765"/>
              <a:gd name="connsiteY4" fmla="*/ 1205213 h 2871680"/>
              <a:gd name="connsiteX0" fmla="*/ 0 w 6873765"/>
              <a:gd name="connsiteY0" fmla="*/ 1214454 h 2880921"/>
              <a:gd name="connsiteX1" fmla="*/ 6873765 w 6873765"/>
              <a:gd name="connsiteY1" fmla="*/ 54769 h 2880921"/>
              <a:gd name="connsiteX2" fmla="*/ 6873765 w 6873765"/>
              <a:gd name="connsiteY2" fmla="*/ 2880921 h 2880921"/>
              <a:gd name="connsiteX3" fmla="*/ 15765 w 6873765"/>
              <a:gd name="connsiteY3" fmla="*/ 2880921 h 2880921"/>
              <a:gd name="connsiteX4" fmla="*/ 0 w 6873765"/>
              <a:gd name="connsiteY4" fmla="*/ 1214454 h 2880921"/>
              <a:gd name="connsiteX0" fmla="*/ 0 w 6873765"/>
              <a:gd name="connsiteY0" fmla="*/ 1614092 h 3280559"/>
              <a:gd name="connsiteX1" fmla="*/ 6873765 w 6873765"/>
              <a:gd name="connsiteY1" fmla="*/ 454407 h 3280559"/>
              <a:gd name="connsiteX2" fmla="*/ 6873765 w 6873765"/>
              <a:gd name="connsiteY2" fmla="*/ 3280559 h 3280559"/>
              <a:gd name="connsiteX3" fmla="*/ 15765 w 6873765"/>
              <a:gd name="connsiteY3" fmla="*/ 3280559 h 3280559"/>
              <a:gd name="connsiteX4" fmla="*/ 0 w 6873765"/>
              <a:gd name="connsiteY4" fmla="*/ 1614092 h 3280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3765" h="3280559">
                <a:moveTo>
                  <a:pt x="0" y="1614092"/>
                </a:moveTo>
                <a:cubicBezTo>
                  <a:pt x="4482661" y="1788319"/>
                  <a:pt x="4409089" y="-1083067"/>
                  <a:pt x="6873765" y="454407"/>
                </a:cubicBezTo>
                <a:lnTo>
                  <a:pt x="6873765" y="3280559"/>
                </a:lnTo>
                <a:lnTo>
                  <a:pt x="15765" y="3280559"/>
                </a:lnTo>
                <a:lnTo>
                  <a:pt x="0" y="16140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258A0D7-CD4F-B328-455A-A40518D64035}"/>
              </a:ext>
            </a:extLst>
          </p:cNvPr>
          <p:cNvSpPr/>
          <p:nvPr/>
        </p:nvSpPr>
        <p:spPr>
          <a:xfrm rot="10800000">
            <a:off x="-2" y="-12371"/>
            <a:ext cx="6870887" cy="1849259"/>
          </a:xfrm>
          <a:custGeom>
            <a:avLst/>
            <a:gdLst>
              <a:gd name="connsiteX0" fmla="*/ 0 w 6858000"/>
              <a:gd name="connsiteY0" fmla="*/ 0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0 w 6858000"/>
              <a:gd name="connsiteY4" fmla="*/ 0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182414 h 2826152"/>
              <a:gd name="connsiteX1" fmla="*/ 6858000 w 6858000"/>
              <a:gd name="connsiteY1" fmla="*/ 0 h 2826152"/>
              <a:gd name="connsiteX2" fmla="*/ 6858000 w 6858000"/>
              <a:gd name="connsiteY2" fmla="*/ 2826152 h 2826152"/>
              <a:gd name="connsiteX3" fmla="*/ 0 w 6858000"/>
              <a:gd name="connsiteY3" fmla="*/ 2826152 h 2826152"/>
              <a:gd name="connsiteX4" fmla="*/ 31531 w 6858000"/>
              <a:gd name="connsiteY4" fmla="*/ 1182414 h 2826152"/>
              <a:gd name="connsiteX0" fmla="*/ 31531 w 6858000"/>
              <a:gd name="connsiteY0" fmla="*/ 1224248 h 2867986"/>
              <a:gd name="connsiteX1" fmla="*/ 6858000 w 6858000"/>
              <a:gd name="connsiteY1" fmla="*/ 41834 h 2867986"/>
              <a:gd name="connsiteX2" fmla="*/ 6858000 w 6858000"/>
              <a:gd name="connsiteY2" fmla="*/ 2867986 h 2867986"/>
              <a:gd name="connsiteX3" fmla="*/ 0 w 6858000"/>
              <a:gd name="connsiteY3" fmla="*/ 2867986 h 2867986"/>
              <a:gd name="connsiteX4" fmla="*/ 31531 w 6858000"/>
              <a:gd name="connsiteY4" fmla="*/ 1224248 h 2867986"/>
              <a:gd name="connsiteX0" fmla="*/ 31531 w 6858000"/>
              <a:gd name="connsiteY0" fmla="*/ 1227504 h 2871242"/>
              <a:gd name="connsiteX1" fmla="*/ 6858000 w 6858000"/>
              <a:gd name="connsiteY1" fmla="*/ 45090 h 2871242"/>
              <a:gd name="connsiteX2" fmla="*/ 6858000 w 6858000"/>
              <a:gd name="connsiteY2" fmla="*/ 2871242 h 2871242"/>
              <a:gd name="connsiteX3" fmla="*/ 0 w 6858000"/>
              <a:gd name="connsiteY3" fmla="*/ 2871242 h 2871242"/>
              <a:gd name="connsiteX4" fmla="*/ 31531 w 6858000"/>
              <a:gd name="connsiteY4" fmla="*/ 1227504 h 2871242"/>
              <a:gd name="connsiteX0" fmla="*/ 0 w 6873765"/>
              <a:gd name="connsiteY0" fmla="*/ 1205213 h 2871680"/>
              <a:gd name="connsiteX1" fmla="*/ 6873765 w 6873765"/>
              <a:gd name="connsiteY1" fmla="*/ 45528 h 2871680"/>
              <a:gd name="connsiteX2" fmla="*/ 6873765 w 6873765"/>
              <a:gd name="connsiteY2" fmla="*/ 2871680 h 2871680"/>
              <a:gd name="connsiteX3" fmla="*/ 15765 w 6873765"/>
              <a:gd name="connsiteY3" fmla="*/ 2871680 h 2871680"/>
              <a:gd name="connsiteX4" fmla="*/ 0 w 6873765"/>
              <a:gd name="connsiteY4" fmla="*/ 1205213 h 2871680"/>
              <a:gd name="connsiteX0" fmla="*/ 0 w 6873765"/>
              <a:gd name="connsiteY0" fmla="*/ 1214454 h 2880921"/>
              <a:gd name="connsiteX1" fmla="*/ 6873765 w 6873765"/>
              <a:gd name="connsiteY1" fmla="*/ 54769 h 2880921"/>
              <a:gd name="connsiteX2" fmla="*/ 6873765 w 6873765"/>
              <a:gd name="connsiteY2" fmla="*/ 2880921 h 2880921"/>
              <a:gd name="connsiteX3" fmla="*/ 15765 w 6873765"/>
              <a:gd name="connsiteY3" fmla="*/ 2880921 h 2880921"/>
              <a:gd name="connsiteX4" fmla="*/ 0 w 6873765"/>
              <a:gd name="connsiteY4" fmla="*/ 1214454 h 2880921"/>
              <a:gd name="connsiteX0" fmla="*/ 0 w 6873765"/>
              <a:gd name="connsiteY0" fmla="*/ 1614092 h 3280559"/>
              <a:gd name="connsiteX1" fmla="*/ 6873765 w 6873765"/>
              <a:gd name="connsiteY1" fmla="*/ 454407 h 3280559"/>
              <a:gd name="connsiteX2" fmla="*/ 6873765 w 6873765"/>
              <a:gd name="connsiteY2" fmla="*/ 3280559 h 3280559"/>
              <a:gd name="connsiteX3" fmla="*/ 15765 w 6873765"/>
              <a:gd name="connsiteY3" fmla="*/ 3280559 h 3280559"/>
              <a:gd name="connsiteX4" fmla="*/ 0 w 6873765"/>
              <a:gd name="connsiteY4" fmla="*/ 1614092 h 3280559"/>
              <a:gd name="connsiteX0" fmla="*/ 1 w 6858000"/>
              <a:gd name="connsiteY0" fmla="*/ 2058331 h 3229410"/>
              <a:gd name="connsiteX1" fmla="*/ 6858000 w 6858000"/>
              <a:gd name="connsiteY1" fmla="*/ 403258 h 3229410"/>
              <a:gd name="connsiteX2" fmla="*/ 6858000 w 6858000"/>
              <a:gd name="connsiteY2" fmla="*/ 3229410 h 3229410"/>
              <a:gd name="connsiteX3" fmla="*/ 0 w 6858000"/>
              <a:gd name="connsiteY3" fmla="*/ 3229410 h 3229410"/>
              <a:gd name="connsiteX4" fmla="*/ 1 w 6858000"/>
              <a:gd name="connsiteY4" fmla="*/ 2058331 h 322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3229410">
                <a:moveTo>
                  <a:pt x="1" y="2058331"/>
                </a:moveTo>
                <a:cubicBezTo>
                  <a:pt x="4482662" y="2232558"/>
                  <a:pt x="4393324" y="-1134216"/>
                  <a:pt x="6858000" y="403258"/>
                </a:cubicBezTo>
                <a:lnTo>
                  <a:pt x="6858000" y="3229410"/>
                </a:lnTo>
                <a:lnTo>
                  <a:pt x="0" y="3229410"/>
                </a:lnTo>
                <a:cubicBezTo>
                  <a:pt x="0" y="2839050"/>
                  <a:pt x="1" y="2448691"/>
                  <a:pt x="1" y="205833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C6DA14-EAE6-E8DD-9214-36F8056DD026}"/>
              </a:ext>
            </a:extLst>
          </p:cNvPr>
          <p:cNvSpPr txBox="1"/>
          <p:nvPr/>
        </p:nvSpPr>
        <p:spPr>
          <a:xfrm>
            <a:off x="198572" y="633209"/>
            <a:ext cx="2813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un's Manorah" panose="02000000000000000000" pitchFamily="2" charset="0"/>
                <a:cs typeface="Sarun's Manorah" panose="02000000000000000000" pitchFamily="2" charset="0"/>
              </a:rPr>
              <a:t>อบต.ม่วงเตี้ย</a:t>
            </a:r>
            <a:endParaRPr lang="th-TH" sz="3600" dirty="0"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un's Manorah" panose="02000000000000000000" pitchFamily="2" charset="0"/>
              <a:cs typeface="Sarun's Manorah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8869ED-286E-AFEF-D79B-EEA074D10911}"/>
              </a:ext>
            </a:extLst>
          </p:cNvPr>
          <p:cNvSpPr txBox="1"/>
          <p:nvPr/>
        </p:nvSpPr>
        <p:spPr>
          <a:xfrm>
            <a:off x="229640" y="234934"/>
            <a:ext cx="2429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un's Manorah" panose="02000000000000000000" pitchFamily="2" charset="0"/>
                <a:cs typeface="Sarun's Manorah" panose="02000000000000000000" pitchFamily="2" charset="0"/>
              </a:rPr>
              <a:t>ข่าวสารประชาสัมพันธ์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0C1E490B-2814-4244-F708-043BD81E6B11}"/>
              </a:ext>
            </a:extLst>
          </p:cNvPr>
          <p:cNvSpPr txBox="1"/>
          <p:nvPr/>
        </p:nvSpPr>
        <p:spPr>
          <a:xfrm>
            <a:off x="252700" y="1172487"/>
            <a:ext cx="2368679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effectLst/>
                <a:latin typeface="BrowalliaUPC" panose="020B0604020202020204" pitchFamily="34" charset="-34"/>
                <a:ea typeface="Calibri" panose="020F0502020204030204" pitchFamily="34" charset="0"/>
                <a:cs typeface="BrowalliaUPC" panose="020B0604020202020204" pitchFamily="34" charset="-34"/>
              </a:rPr>
              <a:t>http://www.muangtia-pn.go.th</a:t>
            </a:r>
            <a:endParaRPr lang="en-US" sz="1200" dirty="0">
              <a:solidFill>
                <a:schemeClr val="bg1"/>
              </a:solidFill>
              <a:effectLst/>
              <a:latin typeface="BrowalliaUPC" panose="020B0604020202020204" pitchFamily="34" charset="-34"/>
              <a:ea typeface="Calibri" panose="020F0502020204030204" pitchFamily="34" charset="0"/>
              <a:cs typeface="BrowalliaUPC" panose="020B0604020202020204" pitchFamily="34" charset="-34"/>
            </a:endParaRPr>
          </a:p>
        </p:txBody>
      </p:sp>
      <p:sp>
        <p:nvSpPr>
          <p:cNvPr id="54" name="สี่เหลี่ยมผืนผ้า 53">
            <a:extLst>
              <a:ext uri="{FF2B5EF4-FFF2-40B4-BE49-F238E27FC236}">
                <a16:creationId xmlns:a16="http://schemas.microsoft.com/office/drawing/2014/main" id="{A3CBB3BC-E31F-801F-A6F0-170154EDE278}"/>
              </a:ext>
            </a:extLst>
          </p:cNvPr>
          <p:cNvSpPr/>
          <p:nvPr/>
        </p:nvSpPr>
        <p:spPr>
          <a:xfrm>
            <a:off x="-14025" y="9285861"/>
            <a:ext cx="6861360" cy="590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742F46DC-6BE1-38EC-40CB-FB752EDE5987}"/>
              </a:ext>
            </a:extLst>
          </p:cNvPr>
          <p:cNvSpPr txBox="1"/>
          <p:nvPr/>
        </p:nvSpPr>
        <p:spPr>
          <a:xfrm>
            <a:off x="170648" y="4942286"/>
            <a:ext cx="65406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2000" b="1" dirty="0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      เมื่อวันที่ 23 กุมภาพันธ์ 2569 นำโดย ประธานสภา อบต.ม่วงเตี้ย นายก อบต.ม่วงเตี้ย สมาชิกสภาฯ และเจ้าหน้าที่ อบต.ม่วงเตี้ย ร่วมประชุมสภาสมัยสามัญ สมัยที่ 1 ประจำปี 2569 ณ ห้องประชุมสภา อบต.ม่วงเตี้ย ซึ่งเป็นการประชุมการมอบนโยบายการปฏิบัติหน้าที่ของนายก อบต.ม่วงเตี้ย และนายก อบต.ม่วงเตี้ย ได้มอบนโยบาย </a:t>
            </a:r>
            <a:r>
              <a:rPr lang="th-TH" sz="2000" b="1" dirty="0">
                <a:effectLst>
                  <a:glow rad="127000">
                    <a:schemeClr val="bg1"/>
                  </a:glo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ประกาศเจตนารมณ์ป้องกันและต่อต้านการทุจริต</a:t>
            </a:r>
            <a:r>
              <a:rPr lang="th-TH" sz="2000" b="1" dirty="0" err="1">
                <a:effectLst>
                  <a:glow rad="127000">
                    <a:schemeClr val="bg1"/>
                  </a:glo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คอรัปชั่น</a:t>
            </a:r>
            <a:r>
              <a:rPr lang="th-TH" sz="2000" b="1" dirty="0">
                <a:effectLst>
                  <a:glow rad="127000">
                    <a:schemeClr val="bg1"/>
                  </a:glo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 การรับทรัพย์สินหรือประโยชน์อื่นใด และมอบนโยบายไม่รับของขวัญหรือของกำนัลจากการปฏิบัติหน้าที่ </a:t>
            </a:r>
            <a:r>
              <a:rPr lang="en-US" sz="2000" b="1" dirty="0">
                <a:effectLst>
                  <a:glow rad="127000">
                    <a:schemeClr val="bg1"/>
                  </a:glo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(No Gift Policy) </a:t>
            </a:r>
            <a:r>
              <a:rPr lang="th-TH" sz="2000" b="1" dirty="0">
                <a:effectLst>
                  <a:glow rad="127000">
                    <a:schemeClr val="bg1"/>
                  </a:glo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ให้แก่พนักงานส่วนตำบล พนักงานจ้าง และเจ้าหน้าที่ อบต. ทุกท่าน </a:t>
            </a:r>
            <a:r>
              <a:rPr lang="th-TH" sz="2000" b="1" dirty="0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เพื่อรณรงค์และส่งเสริมให้ข้าราชการและเจ้าหน้าที่ อบต. </a:t>
            </a:r>
            <a:br>
              <a:rPr lang="th-TH" sz="2000" b="1" dirty="0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</a:br>
            <a:r>
              <a:rPr lang="th-TH" sz="2000" b="1" dirty="0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งดรับ-งดให้ ของขวัญบุคคลภายนอก และห่างไกลจากการทุจริต</a:t>
            </a:r>
            <a:r>
              <a:rPr lang="th-TH" sz="2000" b="1" dirty="0" err="1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คอรัปชั่น</a:t>
            </a:r>
            <a:r>
              <a:rPr lang="th-TH" sz="2000" b="1" dirty="0"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ในการปฏิบัติหน้าที่</a:t>
            </a:r>
            <a:endParaRPr lang="th-T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Mali Grade 6" panose="02000506000000020004" pitchFamily="2" charset="-34"/>
              <a:ea typeface="Arundina Sans Mono" panose="020B0300020202020204" pitchFamily="34" charset="-34"/>
              <a:cs typeface="TH Mali Grade 6" panose="02000506000000020004" pitchFamily="2" charset="-34"/>
            </a:endParaRPr>
          </a:p>
        </p:txBody>
      </p:sp>
      <p:sp>
        <p:nvSpPr>
          <p:cNvPr id="9" name="Freeform: Shape 46">
            <a:extLst>
              <a:ext uri="{FF2B5EF4-FFF2-40B4-BE49-F238E27FC236}">
                <a16:creationId xmlns:a16="http://schemas.microsoft.com/office/drawing/2014/main" id="{6DED4426-FBEB-1133-9BC0-F4B0A74BF514}"/>
              </a:ext>
            </a:extLst>
          </p:cNvPr>
          <p:cNvSpPr/>
          <p:nvPr/>
        </p:nvSpPr>
        <p:spPr>
          <a:xfrm rot="10800000">
            <a:off x="2019298" y="-103147"/>
            <a:ext cx="4842061" cy="1757819"/>
          </a:xfrm>
          <a:custGeom>
            <a:avLst/>
            <a:gdLst>
              <a:gd name="connsiteX0" fmla="*/ 5294186 w 5294186"/>
              <a:gd name="connsiteY0" fmla="*/ 0 h 1490933"/>
              <a:gd name="connsiteX1" fmla="*/ 5229166 w 5294186"/>
              <a:gd name="connsiteY1" fmla="*/ 17241 h 1490933"/>
              <a:gd name="connsiteX2" fmla="*/ 2 w 5294186"/>
              <a:gd name="connsiteY2" fmla="*/ 1174726 h 1490933"/>
              <a:gd name="connsiteX3" fmla="*/ 2 w 5294186"/>
              <a:gd name="connsiteY3" fmla="*/ 1490933 h 1490933"/>
              <a:gd name="connsiteX4" fmla="*/ 0 w 5294186"/>
              <a:gd name="connsiteY4" fmla="*/ 1490933 h 1490933"/>
              <a:gd name="connsiteX5" fmla="*/ 1 w 5294186"/>
              <a:gd name="connsiteY5" fmla="*/ 931895 h 1490933"/>
              <a:gd name="connsiteX6" fmla="*/ 5204947 w 5294186"/>
              <a:gd name="connsiteY6" fmla="*/ 16590 h 149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4186" h="1490933">
                <a:moveTo>
                  <a:pt x="5294186" y="0"/>
                </a:moveTo>
                <a:lnTo>
                  <a:pt x="5229166" y="17241"/>
                </a:lnTo>
                <a:cubicBezTo>
                  <a:pt x="4117529" y="341090"/>
                  <a:pt x="3158786" y="1231906"/>
                  <a:pt x="2" y="1174726"/>
                </a:cubicBezTo>
                <a:lnTo>
                  <a:pt x="2" y="1490933"/>
                </a:lnTo>
                <a:lnTo>
                  <a:pt x="0" y="1490933"/>
                </a:lnTo>
                <a:cubicBezTo>
                  <a:pt x="0" y="1304587"/>
                  <a:pt x="1" y="1118241"/>
                  <a:pt x="1" y="931895"/>
                </a:cubicBezTo>
                <a:cubicBezTo>
                  <a:pt x="3158785" y="989075"/>
                  <a:pt x="4102625" y="247293"/>
                  <a:pt x="5204947" y="16590"/>
                </a:cubicBezTo>
                <a:close/>
              </a:path>
            </a:pathLst>
          </a:custGeom>
          <a:gradFill>
            <a:gsLst>
              <a:gs pos="0">
                <a:srgbClr val="FFFF00"/>
              </a:gs>
              <a:gs pos="53000">
                <a:srgbClr val="FFC0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2CB5F52-DA57-A468-00E8-A8C8DE8C97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14" y="97516"/>
            <a:ext cx="1047454" cy="10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สี่เหลี่ยมผืนผ้า 52">
            <a:extLst>
              <a:ext uri="{FF2B5EF4-FFF2-40B4-BE49-F238E27FC236}">
                <a16:creationId xmlns:a16="http://schemas.microsoft.com/office/drawing/2014/main" id="{87DEA57E-0800-9434-DB83-96E54256FD42}"/>
              </a:ext>
            </a:extLst>
          </p:cNvPr>
          <p:cNvSpPr/>
          <p:nvPr/>
        </p:nvSpPr>
        <p:spPr>
          <a:xfrm>
            <a:off x="-9525" y="9363075"/>
            <a:ext cx="6861360" cy="59055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" name="กล่องข้อความ 2">
            <a:extLst>
              <a:ext uri="{FF2B5EF4-FFF2-40B4-BE49-F238E27FC236}">
                <a16:creationId xmlns:a16="http://schemas.microsoft.com/office/drawing/2014/main" id="{262BD6A5-6329-501F-B85A-51765F711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435" y="9363988"/>
            <a:ext cx="4058302" cy="70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1200" dirty="0">
                <a:solidFill>
                  <a:schemeClr val="bg1"/>
                </a:solidFill>
                <a:latin typeface="FC Catalyst [Non-commercial] Re" pitchFamily="2" charset="-34"/>
                <a:ea typeface="Times New Roman" panose="02020603050405020304" pitchFamily="18" charset="0"/>
                <a:cs typeface="FC Catalyst [Non-commercial] Re" pitchFamily="2" charset="-34"/>
              </a:rPr>
              <a:t>องค์การบริหารส่วนตำบลม่วงเตี้ย อำเภอแม่ลาน จังหวัดปัตตานี  </a:t>
            </a:r>
            <a:br>
              <a:rPr lang="th-TH" sz="1200" dirty="0">
                <a:solidFill>
                  <a:schemeClr val="bg1"/>
                </a:solidFill>
                <a:latin typeface="FC Catalyst [Non-commercial] Re" pitchFamily="2" charset="-34"/>
                <a:ea typeface="Times New Roman" panose="02020603050405020304" pitchFamily="18" charset="0"/>
                <a:cs typeface="FC Catalyst [Non-commercial] Re" pitchFamily="2" charset="-34"/>
              </a:rPr>
            </a:br>
            <a:r>
              <a:rPr lang="th-TH" sz="1200" dirty="0">
                <a:solidFill>
                  <a:schemeClr val="bg1"/>
                </a:solidFill>
                <a:latin typeface="FC Catalyst [Non-commercial] Re" pitchFamily="2" charset="-34"/>
                <a:ea typeface="Times New Roman" panose="02020603050405020304" pitchFamily="18" charset="0"/>
                <a:cs typeface="FC Catalyst [Non-commercial] Re" pitchFamily="2" charset="-34"/>
              </a:rPr>
              <a:t>โทรศัพท์/โทรสาร </a:t>
            </a:r>
            <a:r>
              <a:rPr lang="en-US" sz="1600" dirty="0">
                <a:solidFill>
                  <a:schemeClr val="bg1"/>
                </a:solidFill>
                <a:latin typeface="FC Catalyst [Non-commercial] Re" pitchFamily="2" charset="-34"/>
                <a:ea typeface="Times New Roman" panose="02020603050405020304" pitchFamily="18" charset="0"/>
                <a:cs typeface="FC Catalyst [Non-commercial] Re" pitchFamily="2" charset="-34"/>
              </a:rPr>
              <a:t>: 073-330966</a:t>
            </a:r>
            <a:endParaRPr lang="en-US" sz="1050" dirty="0">
              <a:solidFill>
                <a:schemeClr val="bg1"/>
              </a:solidFill>
              <a:latin typeface="FC Catalyst [Non-commercial] Re" pitchFamily="2" charset="-34"/>
              <a:ea typeface="Calibri" panose="020F0502020204030204" pitchFamily="34" charset="0"/>
              <a:cs typeface="FC Catalyst [Non-commercial] Re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dirty="0">
                <a:latin typeface="FC Catalyst [Non-commercial] Re" pitchFamily="2" charset="-34"/>
                <a:ea typeface="Calibri" panose="020F0502020204030204" pitchFamily="34" charset="0"/>
                <a:cs typeface="FC Catalyst [Non-commercial] Re" pitchFamily="2" charset="-34"/>
              </a:rPr>
              <a:t> </a:t>
            </a:r>
            <a:endParaRPr lang="en-US" sz="1200" dirty="0">
              <a:latin typeface="FC Catalyst [Non-commercial] Re" pitchFamily="2" charset="-34"/>
              <a:ea typeface="Calibri" panose="020F0502020204030204" pitchFamily="34" charset="0"/>
              <a:cs typeface="FC Catalyst [Non-commercial] Re" pitchFamily="2" charset="-34"/>
            </a:endParaRPr>
          </a:p>
        </p:txBody>
      </p:sp>
      <p:pic>
        <p:nvPicPr>
          <p:cNvPr id="61" name="รูปภาพ 60">
            <a:extLst>
              <a:ext uri="{FF2B5EF4-FFF2-40B4-BE49-F238E27FC236}">
                <a16:creationId xmlns:a16="http://schemas.microsoft.com/office/drawing/2014/main" id="{DD349D1C-9F77-E3CA-E314-85A72B0DC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57" y="9452932"/>
            <a:ext cx="369723" cy="369723"/>
          </a:xfrm>
          <a:prstGeom prst="rect">
            <a:avLst/>
          </a:prstGeom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C9C0B675-04D0-017A-BB38-9CF0F49784A2}"/>
              </a:ext>
            </a:extLst>
          </p:cNvPr>
          <p:cNvSpPr txBox="1"/>
          <p:nvPr/>
        </p:nvSpPr>
        <p:spPr>
          <a:xfrm>
            <a:off x="391730" y="1558641"/>
            <a:ext cx="6662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ประชุมมอบนโยบายการประกาศเจตนารมณ์ป้องกัน</a:t>
            </a:r>
            <a:br>
              <a:rPr lang="th-TH" sz="3200" b="1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</a:br>
            <a:r>
              <a:rPr lang="th-TH" sz="3200" b="1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และต่อต้านการทุจริต</a:t>
            </a:r>
            <a:r>
              <a:rPr lang="th-TH" sz="3200" b="1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คอรัปชั่น</a:t>
            </a:r>
            <a:r>
              <a:rPr lang="th-TH" sz="3200" b="1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และ </a:t>
            </a:r>
            <a:r>
              <a:rPr lang="en-US" sz="3200" b="1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Mali Grade 6" panose="02000506000000020004" pitchFamily="2" charset="-34"/>
                <a:ea typeface="Arundina Sans Mono" panose="020B0300020202020204" pitchFamily="34" charset="-34"/>
                <a:cs typeface="TH Mali Grade 6" panose="02000506000000020004" pitchFamily="2" charset="-34"/>
              </a:rPr>
              <a:t>No Gift Policy</a:t>
            </a:r>
            <a:endParaRPr lang="th-TH" sz="3200" b="1" dirty="0"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Mali Grade 6" panose="02000506000000020004" pitchFamily="2" charset="-34"/>
              <a:ea typeface="Arundina Sans Mono" panose="020B0300020202020204" pitchFamily="34" charset="-34"/>
              <a:cs typeface="TH Mali Grade 6" panose="02000506000000020004" pitchFamily="2" charset="-34"/>
            </a:endParaRPr>
          </a:p>
        </p:txBody>
      </p:sp>
      <p:pic>
        <p:nvPicPr>
          <p:cNvPr id="63" name="รูปภาพ 62">
            <a:extLst>
              <a:ext uri="{FF2B5EF4-FFF2-40B4-BE49-F238E27FC236}">
                <a16:creationId xmlns:a16="http://schemas.microsoft.com/office/drawing/2014/main" id="{ECCDB175-C9B0-3939-DE7F-A360C68B95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7245" r="11474"/>
          <a:stretch/>
        </p:blipFill>
        <p:spPr>
          <a:xfrm>
            <a:off x="680216" y="9148561"/>
            <a:ext cx="793918" cy="757439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198A73C-5361-2BF5-ED25-665370800E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463" r="16903"/>
          <a:stretch>
            <a:fillRect/>
          </a:stretch>
        </p:blipFill>
        <p:spPr>
          <a:xfrm>
            <a:off x="66675" y="2933987"/>
            <a:ext cx="2068929" cy="1747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2A14D40B-506D-C9CD-EE83-ABF9259939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3874" r="4840"/>
          <a:stretch>
            <a:fillRect/>
          </a:stretch>
        </p:blipFill>
        <p:spPr>
          <a:xfrm>
            <a:off x="4324350" y="2965613"/>
            <a:ext cx="2476500" cy="171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E14AF5F0-E4FA-E5A1-EDE0-BFD3CC8B7D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957"/>
          <a:stretch>
            <a:fillRect/>
          </a:stretch>
        </p:blipFill>
        <p:spPr>
          <a:xfrm>
            <a:off x="4619625" y="7628042"/>
            <a:ext cx="2207308" cy="1477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777A061E-73FB-C0A7-5CA0-B311D20C19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9787" r="23402"/>
          <a:stretch>
            <a:fillRect/>
          </a:stretch>
        </p:blipFill>
        <p:spPr>
          <a:xfrm>
            <a:off x="2181018" y="2931297"/>
            <a:ext cx="2074446" cy="1747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C8DA45D2-92A3-9401-4E28-13B9ED2837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25" y="7662143"/>
            <a:ext cx="2572738" cy="1447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รูปภาพ 27">
            <a:extLst>
              <a:ext uri="{FF2B5EF4-FFF2-40B4-BE49-F238E27FC236}">
                <a16:creationId xmlns:a16="http://schemas.microsoft.com/office/drawing/2014/main" id="{26DEDA79-8C53-2209-2975-16D483F1962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4940" r="11119"/>
          <a:stretch>
            <a:fillRect/>
          </a:stretch>
        </p:blipFill>
        <p:spPr>
          <a:xfrm>
            <a:off x="2657474" y="7645588"/>
            <a:ext cx="1924051" cy="146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214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</TotalTime>
  <Words>185</Words>
  <Application>Microsoft Office PowerPoint</Application>
  <PresentationFormat>กระดาษ A4 (210x297 มม.)</PresentationFormat>
  <Paragraphs>8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Arial</vt:lpstr>
      <vt:lpstr>BrowalliaUPC</vt:lpstr>
      <vt:lpstr>Calibri</vt:lpstr>
      <vt:lpstr>Calibri Light</vt:lpstr>
      <vt:lpstr>FC Catalyst [Non-commercial] Re</vt:lpstr>
      <vt:lpstr>Sarun's Manorah</vt:lpstr>
      <vt:lpstr>TH Mali Grade 6</vt:lpstr>
      <vt:lpstr>Office Theme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23</cp:revision>
  <dcterms:created xsi:type="dcterms:W3CDTF">2021-09-01T04:07:43Z</dcterms:created>
  <dcterms:modified xsi:type="dcterms:W3CDTF">2026-03-20T02:52:39Z</dcterms:modified>
</cp:coreProperties>
</file>